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Monotype Corsiva" panose="03010101010201010101" pitchFamily="66" charset="0"/>
      <p:italic r:id="rId28"/>
    </p:embeddedFont>
    <p:embeddedFont>
      <p:font typeface="Maven Pro" panose="020B0604020202020204" charset="0"/>
      <p:regular r:id="rId29"/>
      <p:bold r:id="rId30"/>
    </p:embeddedFont>
    <p:embeddedFont>
      <p:font typeface="Nunito" panose="020B0604020202020204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10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72108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e89844ae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e89844ae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e89844aed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e89844aed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e89844ae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e89844aed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e89844aed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e89844aed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e89844ae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e89844ae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e89844aed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9e89844aed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e89844aed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e89844aed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e89844aed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9e89844aed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e89844ae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e89844ae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e89844aed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9e89844aed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e89844aed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9e89844aed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5380E13-F828-4561-9585-3DEA95ADC561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5BFF6-3BE5-42CC-90DB-B7C9B8B753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32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edev.ru/pages/qubo_data/articles/?id=7897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698838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Команда 12</a:t>
            </a:r>
            <a:endParaRPr sz="49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2854075"/>
            <a:ext cx="5700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Студенты СПбГМТУ: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Пехтерев Владислав Витальевич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Волкова Алла Александровна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Колтунов Максим Александрович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Соколов Глеб Алексеевич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Гадаев Егор Михайлович</a:t>
            </a:r>
            <a:br>
              <a:rPr lang="ru"/>
            </a:b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00" y="325262"/>
            <a:ext cx="2620076" cy="26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Адаптация полученных данных</a:t>
            </a:r>
            <a:endParaRPr/>
          </a:p>
        </p:txBody>
      </p:sp>
      <p:sp>
        <p:nvSpPr>
          <p:cNvPr id="358" name="Google Shape;358;p22"/>
          <p:cNvSpPr txBox="1">
            <a:spLocks noGrp="1"/>
          </p:cNvSpPr>
          <p:nvPr>
            <p:ph type="body" idx="1"/>
          </p:nvPr>
        </p:nvSpPr>
        <p:spPr>
          <a:xfrm>
            <a:off x="1303800" y="1746625"/>
            <a:ext cx="70305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Следующим этапом является адаптация полученных данных с использованием модуля numpy в .pickle с целью оптимизации QUBO-задачи методом квантового отжига.</a:t>
            </a:r>
            <a:endParaRPr sz="1800"/>
          </a:p>
        </p:txBody>
      </p:sp>
      <p:pic>
        <p:nvPicPr>
          <p:cNvPr id="359" name="Google Shape;3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800" y="2571750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Изменение целевых значений оптимизации</a:t>
            </a:r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6" name="Google Shape;3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972" y="1391959"/>
            <a:ext cx="1603950" cy="23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200" y="3625172"/>
            <a:ext cx="2081725" cy="1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3"/>
          <p:cNvPicPr preferRelativeResize="0"/>
          <p:nvPr/>
        </p:nvPicPr>
        <p:blipFill rotWithShape="1">
          <a:blip r:embed="rId5">
            <a:alphaModFix/>
          </a:blip>
          <a:srcRect t="2171"/>
          <a:stretch/>
        </p:blipFill>
        <p:spPr>
          <a:xfrm>
            <a:off x="4962825" y="1391950"/>
            <a:ext cx="1718950" cy="22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922" y="3445050"/>
            <a:ext cx="1872850" cy="16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6" name="Google Shape;3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9997"/>
            <a:ext cx="4378600" cy="322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400" y="598575"/>
            <a:ext cx="4378600" cy="3251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681540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Аналитическое решение. Вариант 1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RGB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 анализ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99642"/>
            <a:ext cx="1274812" cy="280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7976" y="1599643"/>
            <a:ext cx="38319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Принцип:</a:t>
            </a:r>
          </a:p>
          <a:p>
            <a:pPr marL="342900" indent="-342900">
              <a:buAutoNum type="arabicPeriod"/>
            </a:pPr>
            <a:r>
              <a:rPr lang="ru-RU" dirty="0" smtClean="0"/>
              <a:t>При анализе исходных файлов было обнаружено, что в </a:t>
            </a:r>
            <a:r>
              <a:rPr lang="en-US" dirty="0" smtClean="0"/>
              <a:t>RGB</a:t>
            </a:r>
            <a:r>
              <a:rPr lang="ru-RU" dirty="0" smtClean="0"/>
              <a:t> коде пикселей ярко светящихся ионов составляющая </a:t>
            </a:r>
            <a:r>
              <a:rPr lang="en-US" dirty="0" smtClean="0"/>
              <a:t>R!=0</a:t>
            </a:r>
          </a:p>
          <a:p>
            <a:pPr marL="342900" indent="-342900">
              <a:buAutoNum type="arabicPeriod"/>
            </a:pPr>
            <a:r>
              <a:rPr lang="ru-RU" dirty="0" smtClean="0"/>
              <a:t>Для слабо светящихся ионов эмпирическим путём было установлено пороговое значение </a:t>
            </a:r>
            <a:r>
              <a:rPr lang="en-US" dirty="0" smtClean="0"/>
              <a:t>G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Определены области примерного нахождения «сердца» ионов (5 строк * 4 =</a:t>
            </a:r>
            <a:r>
              <a:rPr lang="en-US" dirty="0" smtClean="0"/>
              <a:t>&gt;</a:t>
            </a:r>
            <a:r>
              <a:rPr lang="ru-RU" dirty="0" smtClean="0"/>
              <a:t> анализируем 20 строк)</a:t>
            </a:r>
            <a:endParaRPr lang="ru-RU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5868144" y="2625756"/>
            <a:ext cx="1141462" cy="540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6020545" y="3975906"/>
            <a:ext cx="570731" cy="540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5868144" y="1923678"/>
            <a:ext cx="1141462" cy="540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39952" y="1542804"/>
            <a:ext cx="169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000" i="1" dirty="0" smtClean="0"/>
              <a:t>Определение свечения по превышению средним значением </a:t>
            </a:r>
            <a:r>
              <a:rPr lang="en-US" sz="1000" i="1" dirty="0" smtClean="0"/>
              <a:t>G </a:t>
            </a:r>
            <a:r>
              <a:rPr lang="ru-RU" sz="1000" i="1" dirty="0" smtClean="0"/>
              <a:t>области порогового значения</a:t>
            </a:r>
            <a:endParaRPr lang="ru-RU" sz="1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72052" y="2418353"/>
            <a:ext cx="1696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i="1" dirty="0" smtClean="0"/>
              <a:t>Определение свечения по ненулевому значению </a:t>
            </a:r>
            <a:r>
              <a:rPr lang="en-US" sz="1200" i="1" dirty="0" smtClean="0"/>
              <a:t>R </a:t>
            </a:r>
            <a:r>
              <a:rPr lang="ru-RU" sz="1200" i="1" dirty="0" smtClean="0"/>
              <a:t>в </a:t>
            </a:r>
            <a:r>
              <a:rPr lang="en-US" sz="1200" i="1" dirty="0" smtClean="0"/>
              <a:t>RGB</a:t>
            </a:r>
            <a:endParaRPr lang="ru-RU" sz="12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4316316" y="3510539"/>
            <a:ext cx="1696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i="1" dirty="0" smtClean="0"/>
              <a:t>Определение отсутствия свечения по нулевому значению </a:t>
            </a:r>
            <a:r>
              <a:rPr lang="en-US" sz="1200" i="1" dirty="0" smtClean="0"/>
              <a:t>R </a:t>
            </a:r>
            <a:r>
              <a:rPr lang="ru-RU" sz="1200" i="1" dirty="0" smtClean="0"/>
              <a:t>в </a:t>
            </a:r>
            <a:r>
              <a:rPr lang="en-US" sz="1200" i="1" dirty="0" smtClean="0"/>
              <a:t>RGB </a:t>
            </a:r>
            <a:r>
              <a:rPr lang="ru-RU" sz="1200" i="1" dirty="0" smtClean="0"/>
              <a:t>и не превышению порогового значения </a:t>
            </a:r>
            <a:r>
              <a:rPr lang="en-US" sz="1200" i="1" dirty="0" smtClean="0"/>
              <a:t>G </a:t>
            </a:r>
            <a:r>
              <a:rPr lang="ru-RU" sz="1200" i="1" dirty="0" smtClean="0"/>
              <a:t>в </a:t>
            </a:r>
            <a:r>
              <a:rPr lang="ru-RU" sz="1200" i="1" dirty="0" smtClean="0"/>
              <a:t>области</a:t>
            </a:r>
            <a:endParaRPr lang="ru-RU" sz="1200" i="1" dirty="0"/>
          </a:p>
        </p:txBody>
      </p:sp>
    </p:spTree>
    <p:extLst>
      <p:ext uri="{BB962C8B-B14F-4D97-AF65-F5344CB8AC3E}">
        <p14:creationId xmlns:p14="http://schemas.microsoft.com/office/powerpoint/2010/main" val="16674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681540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</a:rPr>
              <a:t>Аналитическое решение. Вариант 2: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Grayscale Max</a:t>
            </a:r>
            <a:endParaRPr lang="ru-RU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99642"/>
            <a:ext cx="1274812" cy="280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7976" y="1599643"/>
            <a:ext cx="38319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Принцип:</a:t>
            </a:r>
          </a:p>
          <a:p>
            <a:pPr marL="342900" indent="-342900">
              <a:buAutoNum type="arabicPeriod"/>
            </a:pPr>
            <a:r>
              <a:rPr lang="ru-RU" dirty="0" smtClean="0"/>
              <a:t>Преобразуем пиксели изображения в оттенки серого с помощью встроенной функции библиотеки </a:t>
            </a:r>
            <a:r>
              <a:rPr lang="en-US" dirty="0" smtClean="0"/>
              <a:t>Pillow</a:t>
            </a:r>
          </a:p>
          <a:p>
            <a:pPr marL="342900" indent="-342900">
              <a:buAutoNum type="arabicPeriod"/>
            </a:pPr>
            <a:r>
              <a:rPr lang="ru-RU" dirty="0" smtClean="0"/>
              <a:t>Область анализа остаётся неизменной</a:t>
            </a:r>
          </a:p>
          <a:p>
            <a:pPr marL="342900" indent="-342900">
              <a:buAutoNum type="arabicPeriod"/>
            </a:pPr>
            <a:r>
              <a:rPr lang="ru-RU" dirty="0" smtClean="0"/>
              <a:t>Эмпирическим путём определяем пороговое значение</a:t>
            </a:r>
          </a:p>
          <a:p>
            <a:pPr marL="342900" indent="-342900">
              <a:buAutoNum type="arabicPeriod"/>
            </a:pPr>
            <a:r>
              <a:rPr lang="ru-RU" dirty="0" smtClean="0"/>
              <a:t>Определяем максимум в каждой строке</a:t>
            </a:r>
          </a:p>
          <a:p>
            <a:pPr marL="342900" indent="-342900">
              <a:buAutoNum type="arabicPeriod"/>
            </a:pPr>
            <a:r>
              <a:rPr lang="ru-RU" dirty="0" smtClean="0"/>
              <a:t>Сравниваем с пороговым значением</a:t>
            </a:r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5652120" y="1985265"/>
            <a:ext cx="1141462" cy="540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вал 2"/>
          <p:cNvSpPr/>
          <p:nvPr/>
        </p:nvSpPr>
        <p:spPr>
          <a:xfrm>
            <a:off x="6660232" y="1761660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297164" y="1576247"/>
            <a:ext cx="17149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i="1" dirty="0" smtClean="0">
                <a:solidFill>
                  <a:srgbClr val="C00000"/>
                </a:solidFill>
              </a:rPr>
              <a:t>Улучшение видимости свечения иона для невооружённого глаза и программы за счёт увеличения контрастности</a:t>
            </a:r>
            <a:endParaRPr lang="ru-RU" sz="13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7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681540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Разница в эффективности двух подходов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778" y="1529953"/>
            <a:ext cx="28411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Вероятность ложных </a:t>
            </a:r>
            <a:br>
              <a:rPr lang="ru-RU" dirty="0" smtClean="0"/>
            </a:br>
            <a:r>
              <a:rPr lang="ru-RU" dirty="0" smtClean="0"/>
              <a:t>срабатываний при</a:t>
            </a:r>
            <a:br>
              <a:rPr lang="ru-RU" dirty="0" smtClean="0"/>
            </a:br>
            <a:r>
              <a:rPr lang="ru-RU" dirty="0" smtClean="0"/>
              <a:t>отсутствии свечения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Вероятность отказа срабатывания</a:t>
            </a:r>
            <a:br>
              <a:rPr lang="ru-RU" dirty="0" smtClean="0"/>
            </a:br>
            <a:r>
              <a:rPr lang="ru-RU" dirty="0" smtClean="0"/>
              <a:t>при пограничном свечении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Сложность с формированием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QUBO</a:t>
            </a:r>
            <a:r>
              <a:rPr lang="ru-RU" dirty="0" smtClean="0"/>
              <a:t> модели в силу </a:t>
            </a:r>
            <a:br>
              <a:rPr lang="ru-RU" dirty="0" smtClean="0"/>
            </a:br>
            <a:r>
              <a:rPr lang="ru-RU" dirty="0" err="1" smtClean="0"/>
              <a:t>трёхкомпонентности</a:t>
            </a:r>
            <a:r>
              <a:rPr lang="ru-RU" dirty="0" smtClean="0"/>
              <a:t> цвета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868145" y="1621416"/>
            <a:ext cx="30243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1 коэффициент цвета вместо 3х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Существенно повышена частота определения пограничных ионов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Практическое отсутствие ложных срабатываний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Меньше условий для определения состояния иона</a:t>
            </a:r>
            <a:endParaRPr lang="ru-RU" dirty="0"/>
          </a:p>
          <a:p>
            <a:endParaRPr lang="ru-RU" dirty="0"/>
          </a:p>
        </p:txBody>
      </p:sp>
      <p:sp>
        <p:nvSpPr>
          <p:cNvPr id="7" name="AutoShape 2" descr="blob:https://web.telegram.org/354dcc7d-3413-41d8-97fb-8090e819b852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291" name="Picture 3" descr="D:\task-2\mentor\0c123e60-88a6-4fed-b6a0-73580e7c1b6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39" y="1599642"/>
            <a:ext cx="1134790" cy="24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D:\task-2\mentor\0c123e60-88a6-4fed-b6a0-73580e7c1b6c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00" y="1548985"/>
            <a:ext cx="1134790" cy="249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07976" y="4100639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Результат: 1011</a:t>
            </a:r>
            <a:endParaRPr lang="ru-RU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90020" y="4076440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Результат: 1111</a:t>
            </a:r>
            <a:endParaRPr lang="ru-RU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78934" y="4627639"/>
            <a:ext cx="7239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ВЫВОД:  целесообразно использовать второй подход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31760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681540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Реализация на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Python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3" y="1197727"/>
            <a:ext cx="19240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39702"/>
            <a:ext cx="2438400" cy="120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435846"/>
            <a:ext cx="29146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3" y="1254877"/>
            <a:ext cx="3024335" cy="93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21000" y="2031690"/>
            <a:ext cx="31631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Считываем названия файлов и формируем относительные пути</a:t>
            </a:r>
            <a:endParaRPr lang="en-US" dirty="0" smtClean="0"/>
          </a:p>
          <a:p>
            <a:r>
              <a:rPr lang="ru-RU" dirty="0" smtClean="0"/>
              <a:t>Задаём номер строки, с которой начинается поиск i-</a:t>
            </a:r>
            <a:r>
              <a:rPr lang="ru-RU" dirty="0" err="1" smtClean="0"/>
              <a:t>го</a:t>
            </a:r>
            <a:r>
              <a:rPr lang="ru-RU" dirty="0" smtClean="0"/>
              <a:t> иона</a:t>
            </a: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422787" y="1251528"/>
            <a:ext cx="3089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Импорт необходимых библиотек:</a:t>
            </a:r>
          </a:p>
          <a:p>
            <a:r>
              <a:rPr lang="en-US" b="1" i="1" dirty="0" err="1" smtClean="0"/>
              <a:t>NumPy</a:t>
            </a:r>
            <a:r>
              <a:rPr lang="en-US" b="1" i="1" dirty="0" smtClean="0"/>
              <a:t>, PIL, </a:t>
            </a:r>
            <a:r>
              <a:rPr lang="en-US" b="1" i="1" dirty="0" err="1" smtClean="0"/>
              <a:t>os</a:t>
            </a:r>
            <a:r>
              <a:rPr lang="en-US" b="1" i="1" dirty="0" smtClean="0"/>
              <a:t>, csv</a:t>
            </a:r>
            <a:endParaRPr lang="ru-RU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46461" y="2188008"/>
            <a:ext cx="2816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Запись результатов в </a:t>
            </a:r>
            <a:r>
              <a:rPr lang="ru-RU" sz="1400" dirty="0" err="1" smtClean="0"/>
              <a:t>csv</a:t>
            </a:r>
            <a:r>
              <a:rPr lang="ru-RU" sz="1400" dirty="0" smtClean="0"/>
              <a:t> файл</a:t>
            </a:r>
            <a:endParaRPr lang="ru-RU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79124" y="3435846"/>
            <a:ext cx="5951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Инициализируем вектор ионов</a:t>
            </a:r>
          </a:p>
          <a:p>
            <a:r>
              <a:rPr lang="ru-RU" dirty="0" smtClean="0"/>
              <a:t>Открываем картинку, преобразуем её пиксели в оттенки серого и считываем её как массив</a:t>
            </a:r>
          </a:p>
          <a:p>
            <a:r>
              <a:rPr lang="ru-RU" dirty="0" smtClean="0"/>
              <a:t>Поиск иона</a:t>
            </a:r>
          </a:p>
          <a:p>
            <a:r>
              <a:rPr lang="ru-RU" dirty="0" smtClean="0"/>
              <a:t>Находим пиксель с наибольшим значением оттенка серого</a:t>
            </a:r>
          </a:p>
          <a:p>
            <a:r>
              <a:rPr lang="ru-RU" dirty="0" smtClean="0"/>
              <a:t>Проверка превышения порогового значения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8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681540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Полученные результаты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71" y="1254876"/>
            <a:ext cx="5810250" cy="32146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4991" y="4539485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Полученная </a:t>
            </a:r>
            <a:r>
              <a:rPr lang="en-US" i="1" dirty="0" smtClean="0"/>
              <a:t>csv-</a:t>
            </a:r>
            <a:r>
              <a:rPr lang="ru-RU" i="1" dirty="0" smtClean="0"/>
              <a:t>таблица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75934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68810"/>
            <a:ext cx="5976664" cy="386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681540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Определение параметров для квантового вычисления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7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681540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Перевод в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QUBO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 матрицу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592615"/>
            <a:ext cx="2405897" cy="44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9" y="2304316"/>
            <a:ext cx="5776473" cy="64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3227824"/>
            <a:ext cx="5183717" cy="32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978626"/>
            <a:ext cx="2940540" cy="44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25741" y="1552435"/>
            <a:ext cx="4276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Импорт необходимых библиотек: </a:t>
            </a:r>
            <a:r>
              <a:rPr lang="en-US" b="1" dirty="0" err="1" smtClean="0"/>
              <a:t>PyQubo</a:t>
            </a:r>
            <a:r>
              <a:rPr lang="en-US" b="1" dirty="0" smtClean="0"/>
              <a:t>, Pickle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44527" y="2435377"/>
            <a:ext cx="2216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Инициализация спинов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808043" y="3195749"/>
            <a:ext cx="291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Инициализация гамильтониана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050186" y="3938446"/>
            <a:ext cx="3854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Получение коэффициентов </a:t>
            </a:r>
            <a:r>
              <a:rPr lang="en-US" dirty="0" err="1" smtClean="0"/>
              <a:t>qubo</a:t>
            </a:r>
            <a:r>
              <a:rPr lang="en-US" dirty="0" smtClean="0"/>
              <a:t>-</a:t>
            </a:r>
            <a:r>
              <a:rPr lang="ru-RU" dirty="0" smtClean="0"/>
              <a:t>матрицы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97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body" idx="1"/>
          </p:nvPr>
        </p:nvSpPr>
        <p:spPr>
          <a:xfrm>
            <a:off x="1303800" y="1328200"/>
            <a:ext cx="7030500" cy="3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</a:rPr>
              <a:t>1.</a:t>
            </a:r>
            <a:endParaRPr sz="19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</a:rPr>
              <a:t>2.</a:t>
            </a:r>
            <a:endParaRPr sz="19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000000"/>
                </a:solidFill>
              </a:rPr>
              <a:t>3. 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4. 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/>
              <a:t>5.</a:t>
            </a:r>
            <a:r>
              <a:rPr lang="ru" sz="1900">
                <a:solidFill>
                  <a:srgbClr val="000000"/>
                </a:solidFill>
              </a:rPr>
              <a:t>E≤20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675" y="1328200"/>
            <a:ext cx="1090000" cy="3613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675" y="1753963"/>
            <a:ext cx="926500" cy="35458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675" y="2264638"/>
            <a:ext cx="1089993" cy="3071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9" name="Google Shape;28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676" y="2924176"/>
            <a:ext cx="6160983" cy="999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0" name="Google Shape;29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6800" y="-7776"/>
            <a:ext cx="3932448" cy="221199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681540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/>
              <a:t>Перевод в </a:t>
            </a:r>
            <a:r>
              <a:rPr lang="en-US" sz="3200" dirty="0" smtClean="0"/>
              <a:t>QUBO</a:t>
            </a:r>
            <a:r>
              <a:rPr lang="ru-RU" sz="3200" dirty="0" smtClean="0"/>
              <a:t> матрицу</a:t>
            </a:r>
            <a:endParaRPr lang="ru-RU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94341" y="1254877"/>
            <a:ext cx="7992887" cy="1384995"/>
          </a:xfrm>
          <a:prstGeom prst="rect">
            <a:avLst/>
          </a:prstGeom>
          <a:solidFill>
            <a:srgbClr val="4B4B4B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{('x8', 'x8'): -1216.0, ('x8', 'x4'): 128.0, ('x6', 'x5'): 256.0, ('x4', 'x2'): 8192.0, ('x3', 'x2'): 16384.0, ('x3', 'x1'): 32768.0, ('x7', 'x1'): 2048.0, ('x7', 'x6'): 64.0, ('x7', 'x2'): 1024.0, ('x5', 'x4'): 1024.0, ('x4', 'x4'): -18496.0, ('x8', 'x1'): 1024.0, ('x5', 'x3'): 2048.0, ('x2', 'x2'): -61696.0, ('x5', 'x2'): 4096.0, ('x7', 'x7'): -2424.0, ('x8', 'x6'): 32.0, ('x7', 'x4'): 256.0, ('x4', 'x3'): 4096.0, ('x8', 'x7'): 16.0, ('x8', 'x5'): 64.0, ('x5', 'x5'): -9504.0, ('x6', 'x2'): 2048.0, ('x7', 'x3'): 512.0, ('x6', 'x3'): 1024.0, ('x3', 'x3'): -34944.0, ('x8', 'x3'): 256.0, ('x1', 'x1'): -90624.0, ('x5', 'x1'): 8192.0, ('x6', 'x1'): 4096.0, ('x6', 'x4'): 512.0, ('x4', 'x1'): 16384.0, ('x1', 'x2'): 65536.0, ('x8', 'x2'): 512.0, ('x7', 'x5'): 128.0, ('x6', 'x6'): -4816.0}</a:t>
            </a:r>
            <a:endParaRPr lang="ru-RU" sz="1200" dirty="0">
              <a:solidFill>
                <a:srgbClr val="FFFF00"/>
              </a:solidFill>
            </a:endParaRPr>
          </a:p>
          <a:p>
            <a:endParaRPr lang="ru-RU" sz="1200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60767" y="2697979"/>
            <a:ext cx="2515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Полученный вывод консоли</a:t>
            </a:r>
            <a:endParaRPr lang="ru-RU" i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234672"/>
            <a:ext cx="2553840" cy="129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80675" y="4504865"/>
            <a:ext cx="3180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Индексная модель </a:t>
            </a:r>
            <a:r>
              <a:rPr lang="en-US" i="1" dirty="0" smtClean="0"/>
              <a:t>QUBO</a:t>
            </a:r>
            <a:r>
              <a:rPr lang="ru-RU" i="1" dirty="0" smtClean="0"/>
              <a:t> матрицы</a:t>
            </a:r>
            <a:endParaRPr lang="ru-RU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644009" y="4400991"/>
            <a:ext cx="4296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/>
              <a:t>Запись </a:t>
            </a:r>
            <a:r>
              <a:rPr lang="en-US" i="1" dirty="0" smtClean="0"/>
              <a:t>QUBO-</a:t>
            </a:r>
            <a:r>
              <a:rPr lang="ru-RU" i="1" dirty="0" smtClean="0"/>
              <a:t>матрицы (</a:t>
            </a:r>
            <a:r>
              <a:rPr lang="en-US" i="1" dirty="0" err="1" smtClean="0"/>
              <a:t>NumPy</a:t>
            </a:r>
            <a:r>
              <a:rPr lang="en-US" i="1" dirty="0" smtClean="0"/>
              <a:t> </a:t>
            </a:r>
            <a:r>
              <a:rPr lang="ru-RU" i="1" dirty="0" smtClean="0"/>
              <a:t>массива) в </a:t>
            </a:r>
            <a:r>
              <a:rPr lang="en-US" i="1" dirty="0" smtClean="0"/>
              <a:t>.</a:t>
            </a:r>
            <a:r>
              <a:rPr lang="en-US" i="1" dirty="0" err="1" smtClean="0"/>
              <a:t>pkl</a:t>
            </a:r>
            <a:r>
              <a:rPr lang="en-US" i="1" dirty="0" smtClean="0"/>
              <a:t> </a:t>
            </a:r>
            <a:r>
              <a:rPr lang="ru-RU" i="1" dirty="0" smtClean="0"/>
              <a:t>файл</a:t>
            </a:r>
            <a:endParaRPr lang="ru-RU" i="1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10" y="3543859"/>
            <a:ext cx="3739767" cy="52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81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681540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Результаты работы эмулятора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381269"/>
            <a:ext cx="3238500" cy="315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3" y="1587313"/>
            <a:ext cx="2407915" cy="2738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75657" y="453883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/>
              <a:t>Config.yaml</a:t>
            </a:r>
            <a:endParaRPr lang="ru-RU" sz="20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56177" y="4539919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 smtClean="0"/>
              <a:t>Solution.yaml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03232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Умерла кошка — героиня мема «Кричащий, плачущий кот» - Афиша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516054"/>
            <a:ext cx="3528392" cy="132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1023414"/>
            <a:ext cx="6629549" cy="377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519522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Результаты работы эмулятора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9022" y="4655989"/>
            <a:ext cx="2515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Сформированный </a:t>
            </a:r>
            <a:r>
              <a:rPr lang="en-US" i="1" dirty="0" smtClean="0"/>
              <a:t>pdf-</a:t>
            </a:r>
            <a:r>
              <a:rPr lang="ru-RU" i="1" dirty="0" smtClean="0"/>
              <a:t>файл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5597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4054" y="-79772"/>
            <a:ext cx="7092280" cy="857250"/>
          </a:xfrm>
        </p:spPr>
        <p:txBody>
          <a:bodyPr>
            <a:normAutofit/>
          </a:bodyPr>
          <a:lstStyle/>
          <a:p>
            <a:pPr algn="r"/>
            <a:r>
              <a:rPr lang="ru-RU" sz="2800" i="1" dirty="0" smtClean="0"/>
              <a:t>Задание 2: классификация ионов</a:t>
            </a:r>
            <a:endParaRPr lang="ru-RU" sz="2800" i="1" dirty="0"/>
          </a:p>
        </p:txBody>
      </p:sp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75" y="24818"/>
            <a:ext cx="2160240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-32100" y="864288"/>
            <a:ext cx="9144000" cy="573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Итоги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решения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</a:rPr>
              <a:t>Задания 2: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707654"/>
            <a:ext cx="7920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Реализация решения аналитическим методом на </a:t>
            </a:r>
            <a:r>
              <a:rPr lang="en-US" sz="2000" dirty="0" smtClean="0"/>
              <a:t>Python</a:t>
            </a:r>
            <a:endParaRPr lang="ru-R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Время выполнения: 3,5 сек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Высокая достоверность определения пограничных состояний ионов (при визуальной </a:t>
            </a:r>
            <a:r>
              <a:rPr lang="ru-RU" sz="2000" dirty="0" err="1" smtClean="0"/>
              <a:t>валидации</a:t>
            </a:r>
            <a:r>
              <a:rPr lang="ru-RU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Из просмотренных вручную 100 отобранных картинок с наименее заметными ионами обнаружено 0 ложных срабатываний и всего 4 отказа срабатывания (4%)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Решение с помощью </a:t>
            </a:r>
            <a:r>
              <a:rPr lang="en-US" sz="2000" dirty="0" smtClean="0"/>
              <a:t>QUBO</a:t>
            </a:r>
            <a:r>
              <a:rPr lang="ru-RU" sz="2000" dirty="0" smtClean="0"/>
              <a:t> ни к чему не привело (но мы пытались…)</a:t>
            </a:r>
          </a:p>
        </p:txBody>
      </p:sp>
    </p:spTree>
    <p:extLst>
      <p:ext uri="{BB962C8B-B14F-4D97-AF65-F5344CB8AC3E}">
        <p14:creationId xmlns:p14="http://schemas.microsoft.com/office/powerpoint/2010/main" val="35840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«Что такое </a:t>
            </a:r>
            <a:r>
              <a:rPr lang="en-US" b="1" dirty="0" smtClean="0"/>
              <a:t>QUBO</a:t>
            </a:r>
            <a:r>
              <a:rPr lang="ru-RU" b="1" dirty="0" smtClean="0"/>
              <a:t>»?</a:t>
            </a:r>
            <a:endParaRPr 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75656" y="1113588"/>
            <a:ext cx="5832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«QUBO – некоторый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бесконечный цикл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восприятия. Не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пытайтесь найти ответы на разгадку этого феномена. Это не приведёт вас к должному результату. Вам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останется только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лишь бороться или смириться. У вас есть выбор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.</a:t>
            </a:r>
          </a:p>
          <a:p>
            <a:pPr algn="ctr"/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Каждый сам решает для себя, что такое QUBO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Monotype Corsiva" panose="03010101010201010101" pitchFamily="66" charset="0"/>
              </a:rPr>
              <a:t>.»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37302" y="4656906"/>
            <a:ext cx="4504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2" tooltip="https://gamedev.ru/pages/qubo_data/articles/?id=7897"/>
              </a:rPr>
              <a:t>https://gamedev.ru/pages/qubo_data/articles/?id=7897</a:t>
            </a:r>
            <a:endParaRPr lang="ru-RU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6645" y="3048558"/>
            <a:ext cx="3390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C00000"/>
                </a:solidFill>
                <a:latin typeface="Monotype Corsiva" panose="03010101010201010101" pitchFamily="66" charset="0"/>
              </a:rPr>
              <a:t>«QUBO </a:t>
            </a:r>
            <a:r>
              <a:rPr lang="ru-RU" sz="2800" dirty="0">
                <a:solidFill>
                  <a:srgbClr val="C00000"/>
                </a:solidFill>
                <a:latin typeface="Monotype Corsiva" panose="03010101010201010101" pitchFamily="66" charset="0"/>
              </a:rPr>
              <a:t>- зеркало </a:t>
            </a:r>
            <a:r>
              <a:rPr lang="ru-RU" sz="2800" dirty="0" smtClean="0">
                <a:solidFill>
                  <a:srgbClr val="C00000"/>
                </a:solidFill>
                <a:latin typeface="Monotype Corsiva" panose="03010101010201010101" pitchFamily="66" charset="0"/>
              </a:rPr>
              <a:t>души»</a:t>
            </a:r>
            <a:endParaRPr lang="ru-RU" sz="2800" dirty="0">
              <a:solidFill>
                <a:srgbClr val="C00000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blob:https://web.telegram.org/0e692091-61f8-4b59-8438-5ab5db5225b3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7912" y="2077046"/>
            <a:ext cx="376817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0" y="348854"/>
            <a:ext cx="9144000" cy="2376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i="1" dirty="0" smtClean="0">
                <a:solidFill>
                  <a:schemeClr val="accent1">
                    <a:lumMod val="75000"/>
                  </a:schemeClr>
                </a:solidFill>
              </a:rPr>
              <a:t>Спасибо за внимание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Формулировка целевой функции</a:t>
            </a:r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00" y="2009937"/>
            <a:ext cx="7946600" cy="6120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0" y="2752175"/>
            <a:ext cx="4595225" cy="6120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500" y="2621950"/>
            <a:ext cx="3567225" cy="23480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42875" dir="312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Формирование матрицы QUBO</a:t>
            </a:r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body" idx="1"/>
          </p:nvPr>
        </p:nvSpPr>
        <p:spPr>
          <a:xfrm>
            <a:off x="716175" y="1653725"/>
            <a:ext cx="7618200" cy="28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1.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00"/>
              <a:t>2.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00"/>
              <a:t>3.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800"/>
              <a:t>4.</a:t>
            </a:r>
            <a:endParaRPr sz="2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800"/>
              <a:t>5.</a:t>
            </a:r>
            <a:endParaRPr sz="2800"/>
          </a:p>
        </p:txBody>
      </p:sp>
      <p:pic>
        <p:nvPicPr>
          <p:cNvPr id="306" name="Google Shape;3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653725"/>
            <a:ext cx="1981200" cy="6667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2320463"/>
            <a:ext cx="5124450" cy="7143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0" y="3034850"/>
            <a:ext cx="5124450" cy="563012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3788" y="3597838"/>
            <a:ext cx="5267325" cy="6191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0" name="Google Shape;3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3800" y="4216975"/>
            <a:ext cx="1581150" cy="685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1" name="Google Shape;31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375" y="1197975"/>
            <a:ext cx="2525550" cy="378925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336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Формулировка оптимизационной задачи</a:t>
            </a:r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8" name="Google Shape;3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74" y="2571750"/>
            <a:ext cx="2902150" cy="8992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" name="Google Shape;3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800" y="1849050"/>
            <a:ext cx="5549025" cy="31213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52400" dir="30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Программная реализация</a:t>
            </a:r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Основная цель данной программы – создание и управление (оптимизация) расписания занятий двух групп студентов. В данной программе предоставляется возможность:</a:t>
            </a:r>
            <a:endParaRPr sz="1700">
              <a:solidFill>
                <a:srgbClr val="000000"/>
              </a:solidFill>
            </a:endParaRPr>
          </a:p>
          <a:p>
            <a:pPr marL="6731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1. 	Создания расписания путем генерации базовых структур</a:t>
            </a:r>
            <a:endParaRPr sz="1700">
              <a:solidFill>
                <a:srgbClr val="000000"/>
              </a:solidFill>
            </a:endParaRPr>
          </a:p>
          <a:p>
            <a:pPr marL="6731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2. 	Отображение расписаний</a:t>
            </a:r>
            <a:endParaRPr sz="1700">
              <a:solidFill>
                <a:srgbClr val="000000"/>
              </a:solidFill>
            </a:endParaRPr>
          </a:p>
          <a:p>
            <a:pPr marL="6731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3. 	Экспорт в текстовый файл оптимально полученных результатов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 программы</a:t>
            </a:r>
            <a:endParaRPr/>
          </a:p>
        </p:txBody>
      </p:sp>
      <p:sp>
        <p:nvSpPr>
          <p:cNvPr id="331" name="Google Shape;331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3" name="Google Shape;3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25" y="2055150"/>
            <a:ext cx="4009175" cy="16685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4" name="Google Shape;3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919" y="1393300"/>
            <a:ext cx="4827081" cy="31383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Сырые данные</a:t>
            </a:r>
            <a:endParaRPr/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5500"/>
            <a:ext cx="4259251" cy="239249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808" y="1375500"/>
            <a:ext cx="4598192" cy="2392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375" y="2910725"/>
            <a:ext cx="4259251" cy="223278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Агрегирование и сегрегация полученных данных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0" name="Google Shape;3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3576"/>
            <a:ext cx="3669546" cy="243967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1" name="Google Shape;3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893" y="1583575"/>
            <a:ext cx="4941107" cy="24396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2" name="Google Shape;3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7746" y="1990050"/>
            <a:ext cx="3208029" cy="31534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645</Words>
  <Application>Microsoft Office PowerPoint</Application>
  <PresentationFormat>Экран (16:9)</PresentationFormat>
  <Paragraphs>113</Paragraphs>
  <Slides>25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Monotype Corsiva</vt:lpstr>
      <vt:lpstr>Maven Pro</vt:lpstr>
      <vt:lpstr>Nunito</vt:lpstr>
      <vt:lpstr>Momentum</vt:lpstr>
      <vt:lpstr>Команда 12</vt:lpstr>
      <vt:lpstr>Задача 1</vt:lpstr>
      <vt:lpstr>Формулировка целевой функции</vt:lpstr>
      <vt:lpstr>Формирование матрицы QUBO</vt:lpstr>
      <vt:lpstr>Формулировка оптимизационной задачи</vt:lpstr>
      <vt:lpstr>Программная реализация</vt:lpstr>
      <vt:lpstr>Вывод программы</vt:lpstr>
      <vt:lpstr>Сырые данные</vt:lpstr>
      <vt:lpstr>Агрегирование и сегрегация полученных данных </vt:lpstr>
      <vt:lpstr>Адаптация полученных данных</vt:lpstr>
      <vt:lpstr>Изменение целевых значений оптимизации</vt:lpstr>
      <vt:lpstr>Презентация PowerPoint</vt:lpstr>
      <vt:lpstr>Задание 2: классификация ионов</vt:lpstr>
      <vt:lpstr>Задание 2: классификация ионов</vt:lpstr>
      <vt:lpstr>Задание 2: классификация ионов</vt:lpstr>
      <vt:lpstr>Задание 2: классификация ионов</vt:lpstr>
      <vt:lpstr>Задание 2: классификация ионов</vt:lpstr>
      <vt:lpstr>Задание 2: классификация ионов</vt:lpstr>
      <vt:lpstr>Задание 2: классификация ионов</vt:lpstr>
      <vt:lpstr>Задание 2: классификация ионов</vt:lpstr>
      <vt:lpstr>Задание 2: классификация ионов</vt:lpstr>
      <vt:lpstr>Задание 2: классификация ионов</vt:lpstr>
      <vt:lpstr>Задание 2: классификация ионов</vt:lpstr>
      <vt:lpstr>«Что такое QUBO»?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12</dc:title>
  <dc:creator>Шамберов.В.Н</dc:creator>
  <cp:lastModifiedBy>Шамберов.В.Н</cp:lastModifiedBy>
  <cp:revision>4</cp:revision>
  <dcterms:modified xsi:type="dcterms:W3CDTF">2023-11-24T11:15:44Z</dcterms:modified>
</cp:coreProperties>
</file>